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sldIdLst>
    <p:sldId id="257" r:id="rId5"/>
    <p:sldId id="258" r:id="rId6"/>
    <p:sldId id="262" r:id="rId7"/>
    <p:sldId id="259" r:id="rId8"/>
    <p:sldId id="260" r:id="rId9"/>
    <p:sldId id="261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0344" y="4147920"/>
            <a:ext cx="4513955" cy="613611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0344" y="4760428"/>
            <a:ext cx="4513955" cy="474723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>
                <a:solidFill>
                  <a:schemeClr val="accent3">
                    <a:lumMod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Date here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6669362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45918" y="3292582"/>
            <a:ext cx="6870023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3278052" y="3308036"/>
            <a:ext cx="6812656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04" y="-14153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020346" y="4769563"/>
            <a:ext cx="4501772" cy="0"/>
          </a:xfrm>
          <a:prstGeom prst="line">
            <a:avLst/>
          </a:prstGeom>
          <a:ln w="6350" cmpd="sng">
            <a:solidFill>
              <a:schemeClr val="accent3">
                <a:lumMod val="7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83597" y="0"/>
            <a:ext cx="6728723" cy="6908008"/>
            <a:chOff x="309427" y="209260"/>
            <a:chExt cx="6072928" cy="6234741"/>
          </a:xfrm>
          <a:solidFill>
            <a:schemeClr val="bg1">
              <a:alpha val="29000"/>
            </a:schemeClr>
          </a:solidFill>
        </p:grpSpPr>
        <p:sp>
          <p:nvSpPr>
            <p:cNvPr id="20" name="Freeform 19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07" y="1763993"/>
            <a:ext cx="4304187" cy="24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_Divid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281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0"/>
            <a:ext cx="12192000" cy="6879027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0653" y="223332"/>
            <a:ext cx="10645872" cy="1143000"/>
          </a:xfrm>
        </p:spPr>
        <p:txBody>
          <a:bodyPr anchor="b"/>
          <a:lstStyle>
            <a:lvl1pPr algn="l"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0654" y="1315339"/>
            <a:ext cx="10645113" cy="41620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2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copy</a:t>
            </a:r>
          </a:p>
          <a:p>
            <a:pPr lvl="0"/>
            <a:r>
              <a:rPr lang="en-GB" dirty="0"/>
              <a:t>Divider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2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_Divid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8" b="7658"/>
          <a:stretch/>
        </p:blipFill>
        <p:spPr>
          <a:xfrm>
            <a:off x="-1" y="-89376"/>
            <a:ext cx="12192001" cy="69684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89376"/>
            <a:ext cx="12192000" cy="6968403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0653" y="223332"/>
            <a:ext cx="10645872" cy="1143000"/>
          </a:xfrm>
        </p:spPr>
        <p:txBody>
          <a:bodyPr anchor="b"/>
          <a:lstStyle>
            <a:lvl1pPr algn="l">
              <a:defRPr sz="5333" b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0654" y="1315339"/>
            <a:ext cx="10645113" cy="41620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2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copy</a:t>
            </a:r>
          </a:p>
          <a:p>
            <a:pPr lvl="0"/>
            <a:r>
              <a:rPr lang="en-GB" dirty="0"/>
              <a:t>Divider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8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21" name="Freeform 20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chemeClr val="accent3">
                    <a:lumMod val="7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799248"/>
            <a:ext cx="7755467" cy="5557101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6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8114" y="692646"/>
            <a:ext cx="7687567" cy="1035804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258236" y="1873251"/>
            <a:ext cx="11546417" cy="4398963"/>
          </a:xfrm>
        </p:spPr>
        <p:txBody>
          <a:bodyPr/>
          <a:lstStyle>
            <a:lvl1pPr marL="0" indent="0">
              <a:buNone/>
              <a:defRPr>
                <a:solidFill>
                  <a:srgbClr val="7374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21" name="Picture 20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5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12" name="Freeform 11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272350" y="1728451"/>
            <a:ext cx="11532303" cy="4627899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28" name="Picture 27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12" name="Freeform 11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78920" y="1820864"/>
            <a:ext cx="5710667" cy="4477529"/>
          </a:xfrm>
        </p:spPr>
        <p:txBody>
          <a:bodyPr/>
          <a:lstStyle>
            <a:lvl1pPr marL="0" indent="0">
              <a:buNone/>
              <a:defRPr>
                <a:solidFill>
                  <a:srgbClr val="7374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7"/>
          </p:nvPr>
        </p:nvSpPr>
        <p:spPr>
          <a:xfrm>
            <a:off x="6089587" y="1820864"/>
            <a:ext cx="5710667" cy="4477529"/>
          </a:xfrm>
        </p:spPr>
        <p:txBody>
          <a:bodyPr/>
          <a:lstStyle>
            <a:lvl1pPr marL="0" indent="0">
              <a:buNone/>
              <a:defRPr>
                <a:solidFill>
                  <a:srgbClr val="7374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28" name="Picture 27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3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14" name="Freeform 13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373833"/>
            <a:ext cx="7755467" cy="3525784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9694" y="3899618"/>
            <a:ext cx="7754959" cy="245673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258734" y="4014788"/>
            <a:ext cx="7389284" cy="2341563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Callout box copy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30" name="Picture 29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15" name="Freeform 14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78920" y="1820864"/>
            <a:ext cx="5710667" cy="2271169"/>
          </a:xfrm>
        </p:spPr>
        <p:txBody>
          <a:bodyPr/>
          <a:lstStyle>
            <a:lvl1pPr marL="0" indent="0">
              <a:buNone/>
              <a:defRPr>
                <a:solidFill>
                  <a:srgbClr val="7374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7"/>
          </p:nvPr>
        </p:nvSpPr>
        <p:spPr>
          <a:xfrm>
            <a:off x="6089587" y="1820864"/>
            <a:ext cx="5710667" cy="2271169"/>
          </a:xfrm>
        </p:spPr>
        <p:txBody>
          <a:bodyPr/>
          <a:lstStyle>
            <a:lvl1pPr marL="0" indent="0">
              <a:buNone/>
              <a:defRPr>
                <a:solidFill>
                  <a:srgbClr val="7374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378920" y="4092033"/>
            <a:ext cx="5710667" cy="2271169"/>
          </a:xfrm>
        </p:spPr>
        <p:txBody>
          <a:bodyPr/>
          <a:lstStyle>
            <a:lvl1pPr marL="0" indent="0">
              <a:buNone/>
              <a:defRPr>
                <a:solidFill>
                  <a:srgbClr val="7374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9"/>
          </p:nvPr>
        </p:nvSpPr>
        <p:spPr>
          <a:xfrm>
            <a:off x="6089587" y="4092033"/>
            <a:ext cx="5710667" cy="2271169"/>
          </a:xfrm>
        </p:spPr>
        <p:txBody>
          <a:bodyPr/>
          <a:lstStyle>
            <a:lvl1pPr marL="0" indent="0">
              <a:buNone/>
              <a:defRPr>
                <a:solidFill>
                  <a:srgbClr val="7374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30" name="Picture 29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21" name="Freeform 20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6" y="373833"/>
            <a:ext cx="3887804" cy="3025504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7936988" y="373833"/>
            <a:ext cx="3851587" cy="3025504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049186" y="3399336"/>
            <a:ext cx="3887804" cy="2957013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936988" y="3399336"/>
            <a:ext cx="3851587" cy="2957013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33" name="Picture 32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79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373833"/>
            <a:ext cx="7756496" cy="3025504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049184" y="3399336"/>
            <a:ext cx="7756496" cy="2957013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30" name="Picture 29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2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ing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28" b="8884"/>
          <a:stretch/>
        </p:blipFill>
        <p:spPr>
          <a:xfrm>
            <a:off x="0" y="29981"/>
            <a:ext cx="12176936" cy="6727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29983"/>
            <a:ext cx="12176937" cy="687592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69362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45918" y="3292582"/>
            <a:ext cx="6870023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3278052" y="3308036"/>
            <a:ext cx="6812656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04" y="-14153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86986"/>
            <a:ext cx="10363200" cy="1470025"/>
          </a:xfrm>
        </p:spPr>
        <p:txBody>
          <a:bodyPr anchor="b">
            <a:normAutofit/>
          </a:bodyPr>
          <a:lstStyle>
            <a:lvl1pPr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47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16" name="Freeform 15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373833"/>
            <a:ext cx="7756496" cy="2021775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94082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4049184" y="2404340"/>
            <a:ext cx="7756496" cy="1976005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4049184" y="4380346"/>
            <a:ext cx="7756496" cy="1976005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31" name="Picture 30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07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404969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405" y="-429811"/>
            <a:ext cx="7088684" cy="7306371"/>
            <a:chOff x="309427" y="209260"/>
            <a:chExt cx="6072928" cy="6234741"/>
          </a:xfrm>
          <a:solidFill>
            <a:schemeClr val="bg2">
              <a:alpha val="16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0"/>
            <a:ext cx="8142816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22" name="Picture 21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9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4049692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404" y="-429811"/>
            <a:ext cx="7533973" cy="7306371"/>
            <a:chOff x="309427" y="209260"/>
            <a:chExt cx="6072928" cy="6234741"/>
          </a:xfrm>
          <a:solidFill>
            <a:schemeClr val="bg1">
              <a:alpha val="14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0"/>
            <a:ext cx="8142816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22" name="Picture 21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0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404969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404" y="-429811"/>
            <a:ext cx="7533973" cy="7306371"/>
            <a:chOff x="309427" y="209260"/>
            <a:chExt cx="6072928" cy="6234741"/>
          </a:xfrm>
          <a:solidFill>
            <a:schemeClr val="bg1">
              <a:alpha val="14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0"/>
            <a:ext cx="8142816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22" name="Picture 21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25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0"/>
            <a:ext cx="4049692" cy="6858000"/>
          </a:xfrm>
          <a:prstGeom prst="rect">
            <a:avLst/>
          </a:prstGeom>
          <a:solidFill>
            <a:srgbClr val="FFCB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7404" y="-429811"/>
            <a:ext cx="7783853" cy="7306371"/>
            <a:chOff x="309427" y="209260"/>
            <a:chExt cx="6072928" cy="6234741"/>
          </a:xfrm>
          <a:solidFill>
            <a:schemeClr val="bg1">
              <a:alpha val="14000"/>
            </a:schemeClr>
          </a:solidFill>
        </p:grpSpPr>
        <p:sp>
          <p:nvSpPr>
            <p:cNvPr id="13" name="Freeform 12"/>
            <p:cNvSpPr/>
            <p:nvPr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fld id="{57A67B34-7EEA-4F64-9016-5A561DFF369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0"/>
            <a:ext cx="8142816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97233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16121" y="6416398"/>
            <a:ext cx="8278779" cy="365127"/>
          </a:xfrm>
        </p:spPr>
        <p:txBody>
          <a:bodyPr anchor="ctr">
            <a:noAutofit/>
          </a:bodyPr>
          <a:lstStyle>
            <a:lvl1pPr marL="0" indent="0">
              <a:buNone/>
              <a:defRPr sz="1600" b="0" baseline="0">
                <a:solidFill>
                  <a:srgbClr val="FFFFFF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pic>
        <p:nvPicPr>
          <p:cNvPr id="22" name="Picture 21" descr="MMP_Logo_Stra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7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2764" y="-94218"/>
            <a:ext cx="9164557" cy="7056559"/>
            <a:chOff x="309427" y="209260"/>
            <a:chExt cx="6072928" cy="6234741"/>
          </a:xfrm>
          <a:solidFill>
            <a:schemeClr val="accent1">
              <a:lumMod val="20000"/>
              <a:lumOff val="80000"/>
              <a:alpha val="29000"/>
            </a:schemeClr>
          </a:solidFill>
        </p:grpSpPr>
        <p:sp>
          <p:nvSpPr>
            <p:cNvPr id="21" name="Freeform 20"/>
            <p:cNvSpPr/>
            <p:nvPr userDrawn="1"/>
          </p:nvSpPr>
          <p:spPr>
            <a:xfrm>
              <a:off x="2122356" y="406180"/>
              <a:ext cx="4259999" cy="2545053"/>
            </a:xfrm>
            <a:custGeom>
              <a:avLst/>
              <a:gdLst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0 w 4177345"/>
                <a:gd name="connsiteY0" fmla="*/ 2443047 h 2545053"/>
                <a:gd name="connsiteX1" fmla="*/ 2106525 w 4177345"/>
                <a:gd name="connsiteY1" fmla="*/ 0 h 2545053"/>
                <a:gd name="connsiteX2" fmla="*/ 4177345 w 4177345"/>
                <a:gd name="connsiteY2" fmla="*/ 2545053 h 2545053"/>
                <a:gd name="connsiteX3" fmla="*/ 2106525 w 4177345"/>
                <a:gd name="connsiteY3" fmla="*/ 581435 h 2545053"/>
                <a:gd name="connsiteX4" fmla="*/ 0 w 4177345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10673"/>
                <a:gd name="connsiteY0" fmla="*/ 2443047 h 2545053"/>
                <a:gd name="connsiteX1" fmla="*/ 2139853 w 4210673"/>
                <a:gd name="connsiteY1" fmla="*/ 0 h 2545053"/>
                <a:gd name="connsiteX2" fmla="*/ 4210673 w 4210673"/>
                <a:gd name="connsiteY2" fmla="*/ 2545053 h 2545053"/>
                <a:gd name="connsiteX3" fmla="*/ 2139853 w 4210673"/>
                <a:gd name="connsiteY3" fmla="*/ 581435 h 2545053"/>
                <a:gd name="connsiteX4" fmla="*/ 33328 w 4210673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  <a:gd name="connsiteX0" fmla="*/ 33328 w 4259999"/>
                <a:gd name="connsiteY0" fmla="*/ 2443047 h 2545053"/>
                <a:gd name="connsiteX1" fmla="*/ 2139853 w 4259999"/>
                <a:gd name="connsiteY1" fmla="*/ 0 h 2545053"/>
                <a:gd name="connsiteX2" fmla="*/ 4210673 w 4259999"/>
                <a:gd name="connsiteY2" fmla="*/ 2545053 h 2545053"/>
                <a:gd name="connsiteX3" fmla="*/ 2139853 w 4259999"/>
                <a:gd name="connsiteY3" fmla="*/ 581435 h 2545053"/>
                <a:gd name="connsiteX4" fmla="*/ 33328 w 4259999"/>
                <a:gd name="connsiteY4" fmla="*/ 2443047 h 254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9999" h="2545053">
                  <a:moveTo>
                    <a:pt x="33328" y="2443047"/>
                  </a:moveTo>
                  <a:cubicBezTo>
                    <a:pt x="-157092" y="1557294"/>
                    <a:pt x="458373" y="3401"/>
                    <a:pt x="2139853" y="0"/>
                  </a:cubicBezTo>
                  <a:cubicBezTo>
                    <a:pt x="3702319" y="6800"/>
                    <a:pt x="4469101" y="1538593"/>
                    <a:pt x="4210673" y="2545053"/>
                  </a:cubicBezTo>
                  <a:cubicBezTo>
                    <a:pt x="4122265" y="1456988"/>
                    <a:pt x="3217767" y="608636"/>
                    <a:pt x="2139853" y="581435"/>
                  </a:cubicBezTo>
                  <a:cubicBezTo>
                    <a:pt x="1090841" y="574634"/>
                    <a:pt x="184644" y="1322680"/>
                    <a:pt x="33328" y="24430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2" name="Freeform 21"/>
            <p:cNvSpPr/>
            <p:nvPr userDrawn="1"/>
          </p:nvSpPr>
          <p:spPr>
            <a:xfrm>
              <a:off x="1252105" y="209260"/>
              <a:ext cx="3879042" cy="4554425"/>
            </a:xfrm>
            <a:custGeom>
              <a:avLst/>
              <a:gdLst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225410 h 3632414"/>
                <a:gd name="connsiteX1" fmla="*/ 270329 w 3764201"/>
                <a:gd name="connsiteY1" fmla="*/ 1138364 h 3632414"/>
                <a:gd name="connsiteX2" fmla="*/ 0 w 3764201"/>
                <a:gd name="connsiteY2" fmla="*/ 3214189 h 3632414"/>
                <a:gd name="connsiteX3" fmla="*/ 142815 w 3764201"/>
                <a:gd name="connsiteY3" fmla="*/ 3632414 h 3632414"/>
                <a:gd name="connsiteX4" fmla="*/ 234625 w 3764201"/>
                <a:gd name="connsiteY4" fmla="*/ 3178487 h 3632414"/>
                <a:gd name="connsiteX5" fmla="*/ 362138 w 3764201"/>
                <a:gd name="connsiteY5" fmla="*/ 2041119 h 3632414"/>
                <a:gd name="connsiteX6" fmla="*/ 1025209 w 3764201"/>
                <a:gd name="connsiteY6" fmla="*/ 1072060 h 3632414"/>
                <a:gd name="connsiteX7" fmla="*/ 2259541 w 3764201"/>
                <a:gd name="connsiteY7" fmla="*/ 118303 h 3632414"/>
                <a:gd name="connsiteX8" fmla="*/ 3764201 w 3764201"/>
                <a:gd name="connsiteY8" fmla="*/ 225410 h 3632414"/>
                <a:gd name="connsiteX0" fmla="*/ 3764201 w 3764201"/>
                <a:gd name="connsiteY0" fmla="*/ 291229 h 3698233"/>
                <a:gd name="connsiteX1" fmla="*/ 270329 w 3764201"/>
                <a:gd name="connsiteY1" fmla="*/ 1204183 h 3698233"/>
                <a:gd name="connsiteX2" fmla="*/ 0 w 3764201"/>
                <a:gd name="connsiteY2" fmla="*/ 3280008 h 3698233"/>
                <a:gd name="connsiteX3" fmla="*/ 142815 w 3764201"/>
                <a:gd name="connsiteY3" fmla="*/ 3698233 h 3698233"/>
                <a:gd name="connsiteX4" fmla="*/ 234625 w 3764201"/>
                <a:gd name="connsiteY4" fmla="*/ 3244306 h 3698233"/>
                <a:gd name="connsiteX5" fmla="*/ 362138 w 3764201"/>
                <a:gd name="connsiteY5" fmla="*/ 2106938 h 3698233"/>
                <a:gd name="connsiteX6" fmla="*/ 1025209 w 3764201"/>
                <a:gd name="connsiteY6" fmla="*/ 1137879 h 3698233"/>
                <a:gd name="connsiteX7" fmla="*/ 2259541 w 3764201"/>
                <a:gd name="connsiteY7" fmla="*/ 184122 h 3698233"/>
                <a:gd name="connsiteX8" fmla="*/ 3764201 w 3764201"/>
                <a:gd name="connsiteY8" fmla="*/ 291229 h 3698233"/>
                <a:gd name="connsiteX0" fmla="*/ 3764201 w 3764201"/>
                <a:gd name="connsiteY0" fmla="*/ 107107 h 3514111"/>
                <a:gd name="connsiteX1" fmla="*/ 270329 w 3764201"/>
                <a:gd name="connsiteY1" fmla="*/ 1020061 h 3514111"/>
                <a:gd name="connsiteX2" fmla="*/ 0 w 3764201"/>
                <a:gd name="connsiteY2" fmla="*/ 3095886 h 3514111"/>
                <a:gd name="connsiteX3" fmla="*/ 142815 w 3764201"/>
                <a:gd name="connsiteY3" fmla="*/ 3514111 h 3514111"/>
                <a:gd name="connsiteX4" fmla="*/ 234625 w 3764201"/>
                <a:gd name="connsiteY4" fmla="*/ 3060184 h 3514111"/>
                <a:gd name="connsiteX5" fmla="*/ 362138 w 3764201"/>
                <a:gd name="connsiteY5" fmla="*/ 1922816 h 3514111"/>
                <a:gd name="connsiteX6" fmla="*/ 1025209 w 3764201"/>
                <a:gd name="connsiteY6" fmla="*/ 953757 h 3514111"/>
                <a:gd name="connsiteX7" fmla="*/ 2259541 w 3764201"/>
                <a:gd name="connsiteY7" fmla="*/ 0 h 3514111"/>
                <a:gd name="connsiteX8" fmla="*/ 3764201 w 3764201"/>
                <a:gd name="connsiteY8" fmla="*/ 107107 h 3514111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64201 w 3764201"/>
                <a:gd name="connsiteY0" fmla="*/ 331372 h 3738376"/>
                <a:gd name="connsiteX1" fmla="*/ 270329 w 3764201"/>
                <a:gd name="connsiteY1" fmla="*/ 1244326 h 3738376"/>
                <a:gd name="connsiteX2" fmla="*/ 0 w 3764201"/>
                <a:gd name="connsiteY2" fmla="*/ 3320151 h 3738376"/>
                <a:gd name="connsiteX3" fmla="*/ 142815 w 3764201"/>
                <a:gd name="connsiteY3" fmla="*/ 3738376 h 3738376"/>
                <a:gd name="connsiteX4" fmla="*/ 234625 w 3764201"/>
                <a:gd name="connsiteY4" fmla="*/ 3284449 h 3738376"/>
                <a:gd name="connsiteX5" fmla="*/ 362138 w 3764201"/>
                <a:gd name="connsiteY5" fmla="*/ 2147081 h 3738376"/>
                <a:gd name="connsiteX6" fmla="*/ 1025209 w 3764201"/>
                <a:gd name="connsiteY6" fmla="*/ 1178022 h 3738376"/>
                <a:gd name="connsiteX7" fmla="*/ 2259541 w 3764201"/>
                <a:gd name="connsiteY7" fmla="*/ 224265 h 3738376"/>
                <a:gd name="connsiteX8" fmla="*/ 3764201 w 3764201"/>
                <a:gd name="connsiteY8" fmla="*/ 331372 h 3738376"/>
                <a:gd name="connsiteX0" fmla="*/ 3780540 w 3780540"/>
                <a:gd name="connsiteY0" fmla="*/ 331372 h 3738376"/>
                <a:gd name="connsiteX1" fmla="*/ 286668 w 3780540"/>
                <a:gd name="connsiteY1" fmla="*/ 1244326 h 3738376"/>
                <a:gd name="connsiteX2" fmla="*/ 16339 w 3780540"/>
                <a:gd name="connsiteY2" fmla="*/ 3320151 h 3738376"/>
                <a:gd name="connsiteX3" fmla="*/ 159154 w 3780540"/>
                <a:gd name="connsiteY3" fmla="*/ 3738376 h 3738376"/>
                <a:gd name="connsiteX4" fmla="*/ 250964 w 3780540"/>
                <a:gd name="connsiteY4" fmla="*/ 3284449 h 3738376"/>
                <a:gd name="connsiteX5" fmla="*/ 378477 w 3780540"/>
                <a:gd name="connsiteY5" fmla="*/ 2147081 h 3738376"/>
                <a:gd name="connsiteX6" fmla="*/ 1041548 w 3780540"/>
                <a:gd name="connsiteY6" fmla="*/ 1178022 h 3738376"/>
                <a:gd name="connsiteX7" fmla="*/ 2275880 w 3780540"/>
                <a:gd name="connsiteY7" fmla="*/ 224265 h 3738376"/>
                <a:gd name="connsiteX8" fmla="*/ 3780540 w 3780540"/>
                <a:gd name="connsiteY8" fmla="*/ 331372 h 3738376"/>
                <a:gd name="connsiteX0" fmla="*/ 3869470 w 3869470"/>
                <a:gd name="connsiteY0" fmla="*/ 331372 h 3738376"/>
                <a:gd name="connsiteX1" fmla="*/ 375598 w 3869470"/>
                <a:gd name="connsiteY1" fmla="*/ 1244326 h 3738376"/>
                <a:gd name="connsiteX2" fmla="*/ 105269 w 3869470"/>
                <a:gd name="connsiteY2" fmla="*/ 3320151 h 3738376"/>
                <a:gd name="connsiteX3" fmla="*/ 248084 w 3869470"/>
                <a:gd name="connsiteY3" fmla="*/ 3738376 h 3738376"/>
                <a:gd name="connsiteX4" fmla="*/ 339894 w 3869470"/>
                <a:gd name="connsiteY4" fmla="*/ 3284449 h 3738376"/>
                <a:gd name="connsiteX5" fmla="*/ 467407 w 3869470"/>
                <a:gd name="connsiteY5" fmla="*/ 2147081 h 3738376"/>
                <a:gd name="connsiteX6" fmla="*/ 1130478 w 3869470"/>
                <a:gd name="connsiteY6" fmla="*/ 1178022 h 3738376"/>
                <a:gd name="connsiteX7" fmla="*/ 2364810 w 3869470"/>
                <a:gd name="connsiteY7" fmla="*/ 224265 h 3738376"/>
                <a:gd name="connsiteX8" fmla="*/ 3869470 w 3869470"/>
                <a:gd name="connsiteY8" fmla="*/ 331372 h 3738376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69470 w 3869470"/>
                <a:gd name="connsiteY0" fmla="*/ 331372 h 4554425"/>
                <a:gd name="connsiteX1" fmla="*/ 375598 w 3869470"/>
                <a:gd name="connsiteY1" fmla="*/ 1244326 h 4554425"/>
                <a:gd name="connsiteX2" fmla="*/ 105269 w 3869470"/>
                <a:gd name="connsiteY2" fmla="*/ 3320151 h 4554425"/>
                <a:gd name="connsiteX3" fmla="*/ 870350 w 3869470"/>
                <a:gd name="connsiteY3" fmla="*/ 4554425 h 4554425"/>
                <a:gd name="connsiteX4" fmla="*/ 339894 w 3869470"/>
                <a:gd name="connsiteY4" fmla="*/ 3284449 h 4554425"/>
                <a:gd name="connsiteX5" fmla="*/ 467407 w 3869470"/>
                <a:gd name="connsiteY5" fmla="*/ 2147081 h 4554425"/>
                <a:gd name="connsiteX6" fmla="*/ 1130478 w 3869470"/>
                <a:gd name="connsiteY6" fmla="*/ 1178022 h 4554425"/>
                <a:gd name="connsiteX7" fmla="*/ 2364810 w 3869470"/>
                <a:gd name="connsiteY7" fmla="*/ 224265 h 4554425"/>
                <a:gd name="connsiteX8" fmla="*/ 3869470 w 3869470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  <a:gd name="connsiteX0" fmla="*/ 3879042 w 3879042"/>
                <a:gd name="connsiteY0" fmla="*/ 331372 h 4554425"/>
                <a:gd name="connsiteX1" fmla="*/ 385170 w 3879042"/>
                <a:gd name="connsiteY1" fmla="*/ 1244326 h 4554425"/>
                <a:gd name="connsiteX2" fmla="*/ 99539 w 3879042"/>
                <a:gd name="connsiteY2" fmla="*/ 3320151 h 4554425"/>
                <a:gd name="connsiteX3" fmla="*/ 879922 w 3879042"/>
                <a:gd name="connsiteY3" fmla="*/ 4554425 h 4554425"/>
                <a:gd name="connsiteX4" fmla="*/ 349466 w 3879042"/>
                <a:gd name="connsiteY4" fmla="*/ 3284449 h 4554425"/>
                <a:gd name="connsiteX5" fmla="*/ 476979 w 3879042"/>
                <a:gd name="connsiteY5" fmla="*/ 2147081 h 4554425"/>
                <a:gd name="connsiteX6" fmla="*/ 1140050 w 3879042"/>
                <a:gd name="connsiteY6" fmla="*/ 1178022 h 4554425"/>
                <a:gd name="connsiteX7" fmla="*/ 2374382 w 3879042"/>
                <a:gd name="connsiteY7" fmla="*/ 224265 h 4554425"/>
                <a:gd name="connsiteX8" fmla="*/ 3879042 w 3879042"/>
                <a:gd name="connsiteY8" fmla="*/ 331372 h 45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9042" h="4554425">
                  <a:moveTo>
                    <a:pt x="3879042" y="331372"/>
                  </a:moveTo>
                  <a:cubicBezTo>
                    <a:pt x="2208614" y="-517829"/>
                    <a:pt x="861220" y="440178"/>
                    <a:pt x="385170" y="1244326"/>
                  </a:cubicBezTo>
                  <a:cubicBezTo>
                    <a:pt x="-107883" y="2048475"/>
                    <a:pt x="-34775" y="2735315"/>
                    <a:pt x="99539" y="3320151"/>
                  </a:cubicBezTo>
                  <a:cubicBezTo>
                    <a:pt x="247455" y="3777479"/>
                    <a:pt x="415772" y="4137899"/>
                    <a:pt x="879922" y="4554425"/>
                  </a:cubicBezTo>
                  <a:cubicBezTo>
                    <a:pt x="539886" y="4039295"/>
                    <a:pt x="403872" y="3692473"/>
                    <a:pt x="349466" y="3284449"/>
                  </a:cubicBezTo>
                  <a:cubicBezTo>
                    <a:pt x="310361" y="2879824"/>
                    <a:pt x="347766" y="2521104"/>
                    <a:pt x="476979" y="2147081"/>
                  </a:cubicBezTo>
                  <a:cubicBezTo>
                    <a:pt x="611294" y="1844463"/>
                    <a:pt x="694602" y="1587747"/>
                    <a:pt x="1140050" y="1178022"/>
                  </a:cubicBezTo>
                  <a:cubicBezTo>
                    <a:pt x="1408679" y="666291"/>
                    <a:pt x="2003742" y="333072"/>
                    <a:pt x="2374382" y="224265"/>
                  </a:cubicBezTo>
                  <a:cubicBezTo>
                    <a:pt x="2646410" y="173262"/>
                    <a:pt x="3076557" y="25354"/>
                    <a:pt x="3879042" y="33137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3" name="Freeform 22"/>
            <p:cNvSpPr/>
            <p:nvPr userDrawn="1"/>
          </p:nvSpPr>
          <p:spPr>
            <a:xfrm>
              <a:off x="781258" y="233962"/>
              <a:ext cx="2652833" cy="5598367"/>
            </a:xfrm>
            <a:custGeom>
              <a:avLst/>
              <a:gdLst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398015 w 2631968"/>
                <a:gd name="connsiteY0" fmla="*/ 0 h 5598367"/>
                <a:gd name="connsiteX1" fmla="*/ 0 w 2631968"/>
                <a:gd name="connsiteY1" fmla="*/ 3099991 h 5598367"/>
                <a:gd name="connsiteX2" fmla="*/ 2631968 w 2631968"/>
                <a:gd name="connsiteY2" fmla="*/ 5598367 h 5598367"/>
                <a:gd name="connsiteX3" fmla="*/ 701858 w 2631968"/>
                <a:gd name="connsiteY3" fmla="*/ 3810232 h 5598367"/>
                <a:gd name="connsiteX4" fmla="*/ 559815 w 2631968"/>
                <a:gd name="connsiteY4" fmla="*/ 1604308 h 5598367"/>
                <a:gd name="connsiteX5" fmla="*/ 2398015 w 2631968"/>
                <a:gd name="connsiteY5" fmla="*/ 0 h 5598367"/>
                <a:gd name="connsiteX0" fmla="*/ 2417450 w 2651403"/>
                <a:gd name="connsiteY0" fmla="*/ 0 h 5598367"/>
                <a:gd name="connsiteX1" fmla="*/ 19435 w 2651403"/>
                <a:gd name="connsiteY1" fmla="*/ 3099991 h 5598367"/>
                <a:gd name="connsiteX2" fmla="*/ 2651403 w 2651403"/>
                <a:gd name="connsiteY2" fmla="*/ 5598367 h 5598367"/>
                <a:gd name="connsiteX3" fmla="*/ 721293 w 2651403"/>
                <a:gd name="connsiteY3" fmla="*/ 3810232 h 5598367"/>
                <a:gd name="connsiteX4" fmla="*/ 579250 w 2651403"/>
                <a:gd name="connsiteY4" fmla="*/ 1604308 h 5598367"/>
                <a:gd name="connsiteX5" fmla="*/ 2417450 w 265140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80680 w 2652833"/>
                <a:gd name="connsiteY4" fmla="*/ 1604308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  <a:gd name="connsiteX0" fmla="*/ 2418880 w 2652833"/>
                <a:gd name="connsiteY0" fmla="*/ 0 h 5598367"/>
                <a:gd name="connsiteX1" fmla="*/ 20865 w 2652833"/>
                <a:gd name="connsiteY1" fmla="*/ 3099991 h 5598367"/>
                <a:gd name="connsiteX2" fmla="*/ 2652833 w 2652833"/>
                <a:gd name="connsiteY2" fmla="*/ 5598367 h 5598367"/>
                <a:gd name="connsiteX3" fmla="*/ 722723 w 2652833"/>
                <a:gd name="connsiteY3" fmla="*/ 3810232 h 5598367"/>
                <a:gd name="connsiteX4" fmla="*/ 572325 w 2652833"/>
                <a:gd name="connsiteY4" fmla="*/ 1671154 h 5598367"/>
                <a:gd name="connsiteX5" fmla="*/ 2418880 w 2652833"/>
                <a:gd name="connsiteY5" fmla="*/ 0 h 559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2833" h="5598367">
                  <a:moveTo>
                    <a:pt x="2418880" y="0"/>
                  </a:moveTo>
                  <a:cubicBezTo>
                    <a:pt x="633599" y="289666"/>
                    <a:pt x="-140674" y="1916257"/>
                    <a:pt x="20865" y="3099991"/>
                  </a:cubicBezTo>
                  <a:cubicBezTo>
                    <a:pt x="204685" y="4442485"/>
                    <a:pt x="1173918" y="5475815"/>
                    <a:pt x="2652833" y="5598367"/>
                  </a:cubicBezTo>
                  <a:cubicBezTo>
                    <a:pt x="2134795" y="5445177"/>
                    <a:pt x="1148851" y="4899268"/>
                    <a:pt x="722723" y="3810232"/>
                  </a:cubicBezTo>
                  <a:cubicBezTo>
                    <a:pt x="249247" y="2832606"/>
                    <a:pt x="427498" y="2189212"/>
                    <a:pt x="572325" y="1671154"/>
                  </a:cubicBezTo>
                  <a:cubicBezTo>
                    <a:pt x="667019" y="1370346"/>
                    <a:pt x="1271398" y="284096"/>
                    <a:pt x="241888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309427" y="601616"/>
              <a:ext cx="4536736" cy="5842385"/>
            </a:xfrm>
            <a:custGeom>
              <a:avLst/>
              <a:gdLst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12868 w 4511945"/>
                <a:gd name="connsiteY0" fmla="*/ 0 h 5498098"/>
                <a:gd name="connsiteX1" fmla="*/ 0 w 4511945"/>
                <a:gd name="connsiteY1" fmla="*/ 3141770 h 5498098"/>
                <a:gd name="connsiteX2" fmla="*/ 1620958 w 4511945"/>
                <a:gd name="connsiteY2" fmla="*/ 5498098 h 5498098"/>
                <a:gd name="connsiteX3" fmla="*/ 4511945 w 4511945"/>
                <a:gd name="connsiteY3" fmla="*/ 5489742 h 5498098"/>
                <a:gd name="connsiteX4" fmla="*/ 2205840 w 4511945"/>
                <a:gd name="connsiteY4" fmla="*/ 5230713 h 5498098"/>
                <a:gd name="connsiteX5" fmla="*/ 1395361 w 4511945"/>
                <a:gd name="connsiteY5" fmla="*/ 4587319 h 5498098"/>
                <a:gd name="connsiteX6" fmla="*/ 392707 w 4511945"/>
                <a:gd name="connsiteY6" fmla="*/ 2490020 h 5498098"/>
                <a:gd name="connsiteX7" fmla="*/ 1712868 w 4511945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498098"/>
                <a:gd name="connsiteX1" fmla="*/ 24791 w 4536736"/>
                <a:gd name="connsiteY1" fmla="*/ 3141770 h 5498098"/>
                <a:gd name="connsiteX2" fmla="*/ 1645749 w 4536736"/>
                <a:gd name="connsiteY2" fmla="*/ 5498098 h 5498098"/>
                <a:gd name="connsiteX3" fmla="*/ 4536736 w 4536736"/>
                <a:gd name="connsiteY3" fmla="*/ 5489742 h 5498098"/>
                <a:gd name="connsiteX4" fmla="*/ 2230631 w 4536736"/>
                <a:gd name="connsiteY4" fmla="*/ 5230713 h 5498098"/>
                <a:gd name="connsiteX5" fmla="*/ 1420152 w 4536736"/>
                <a:gd name="connsiteY5" fmla="*/ 4587319 h 5498098"/>
                <a:gd name="connsiteX6" fmla="*/ 417498 w 4536736"/>
                <a:gd name="connsiteY6" fmla="*/ 2490020 h 5498098"/>
                <a:gd name="connsiteX7" fmla="*/ 1737659 w 4536736"/>
                <a:gd name="connsiteY7" fmla="*/ 0 h 5498098"/>
                <a:gd name="connsiteX0" fmla="*/ 1737659 w 4536736"/>
                <a:gd name="connsiteY0" fmla="*/ 0 h 5681010"/>
                <a:gd name="connsiteX1" fmla="*/ 24791 w 4536736"/>
                <a:gd name="connsiteY1" fmla="*/ 3141770 h 5681010"/>
                <a:gd name="connsiteX2" fmla="*/ 1645749 w 4536736"/>
                <a:gd name="connsiteY2" fmla="*/ 5498098 h 5681010"/>
                <a:gd name="connsiteX3" fmla="*/ 4536736 w 4536736"/>
                <a:gd name="connsiteY3" fmla="*/ 5489742 h 5681010"/>
                <a:gd name="connsiteX4" fmla="*/ 2230631 w 4536736"/>
                <a:gd name="connsiteY4" fmla="*/ 5230713 h 5681010"/>
                <a:gd name="connsiteX5" fmla="*/ 1420152 w 4536736"/>
                <a:gd name="connsiteY5" fmla="*/ 4587319 h 5681010"/>
                <a:gd name="connsiteX6" fmla="*/ 417498 w 4536736"/>
                <a:gd name="connsiteY6" fmla="*/ 2490020 h 5681010"/>
                <a:gd name="connsiteX7" fmla="*/ 1737659 w 4536736"/>
                <a:gd name="connsiteY7" fmla="*/ 0 h 5681010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  <a:gd name="connsiteX0" fmla="*/ 1737659 w 4536736"/>
                <a:gd name="connsiteY0" fmla="*/ 0 h 5842385"/>
                <a:gd name="connsiteX1" fmla="*/ 24791 w 4536736"/>
                <a:gd name="connsiteY1" fmla="*/ 3141770 h 5842385"/>
                <a:gd name="connsiteX2" fmla="*/ 1645749 w 4536736"/>
                <a:gd name="connsiteY2" fmla="*/ 5498098 h 5842385"/>
                <a:gd name="connsiteX3" fmla="*/ 4536736 w 4536736"/>
                <a:gd name="connsiteY3" fmla="*/ 5489742 h 5842385"/>
                <a:gd name="connsiteX4" fmla="*/ 2230631 w 4536736"/>
                <a:gd name="connsiteY4" fmla="*/ 5230713 h 5842385"/>
                <a:gd name="connsiteX5" fmla="*/ 1420152 w 4536736"/>
                <a:gd name="connsiteY5" fmla="*/ 4587319 h 5842385"/>
                <a:gd name="connsiteX6" fmla="*/ 417498 w 4536736"/>
                <a:gd name="connsiteY6" fmla="*/ 2490020 h 5842385"/>
                <a:gd name="connsiteX7" fmla="*/ 1737659 w 4536736"/>
                <a:gd name="connsiteY7" fmla="*/ 0 h 58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6736" h="5842385">
                  <a:moveTo>
                    <a:pt x="1737659" y="0"/>
                  </a:moveTo>
                  <a:cubicBezTo>
                    <a:pt x="381291" y="646180"/>
                    <a:pt x="-122822" y="2161359"/>
                    <a:pt x="24791" y="3141770"/>
                  </a:cubicBezTo>
                  <a:cubicBezTo>
                    <a:pt x="297735" y="4370068"/>
                    <a:pt x="687657" y="4888126"/>
                    <a:pt x="1645749" y="5498098"/>
                  </a:cubicBezTo>
                  <a:cubicBezTo>
                    <a:pt x="2534212" y="5913102"/>
                    <a:pt x="3573074" y="6002229"/>
                    <a:pt x="4536736" y="5489742"/>
                  </a:cubicBezTo>
                  <a:cubicBezTo>
                    <a:pt x="3676124" y="5745986"/>
                    <a:pt x="2965912" y="5542662"/>
                    <a:pt x="2230631" y="5230713"/>
                  </a:cubicBezTo>
                  <a:cubicBezTo>
                    <a:pt x="1893627" y="5041315"/>
                    <a:pt x="1681957" y="4843563"/>
                    <a:pt x="1420152" y="4587319"/>
                  </a:cubicBezTo>
                  <a:cubicBezTo>
                    <a:pt x="726650" y="4013555"/>
                    <a:pt x="442564" y="3155697"/>
                    <a:pt x="417498" y="2490020"/>
                  </a:cubicBezTo>
                  <a:cubicBezTo>
                    <a:pt x="423069" y="1818773"/>
                    <a:pt x="579037" y="813295"/>
                    <a:pt x="17376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2348" y="800684"/>
            <a:ext cx="3670773" cy="1080171"/>
          </a:xfrm>
        </p:spPr>
        <p:txBody>
          <a:bodyPr anchor="b">
            <a:noAutofit/>
          </a:bodyPr>
          <a:lstStyle>
            <a:lvl1pPr algn="l">
              <a:lnSpc>
                <a:spcPts val="4133"/>
              </a:lnSpc>
              <a:defRPr sz="4267" b="0" spc="-93">
                <a:solidFill>
                  <a:srgbClr val="94082F"/>
                </a:solidFill>
              </a:defRPr>
            </a:lvl1pPr>
          </a:lstStyle>
          <a:p>
            <a:r>
              <a:rPr lang="en-GB" dirty="0"/>
              <a:t>Title slide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2348" y="2122451"/>
            <a:ext cx="3670773" cy="423390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133">
                <a:solidFill>
                  <a:schemeClr val="accent3">
                    <a:lumMod val="75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Body copy here</a:t>
            </a:r>
            <a:br>
              <a:rPr lang="en-GB" dirty="0"/>
            </a:br>
            <a:r>
              <a:rPr lang="en-GB" dirty="0"/>
              <a:t>body copy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7617" y="6416398"/>
            <a:ext cx="2844800" cy="365125"/>
          </a:xfrm>
        </p:spPr>
        <p:txBody>
          <a:bodyPr/>
          <a:lstStyle>
            <a:lvl1pPr algn="l">
              <a:defRPr b="0">
                <a:solidFill>
                  <a:srgbClr val="94082F"/>
                </a:solidFill>
              </a:defRPr>
            </a:lvl1pPr>
          </a:lstStyle>
          <a:p>
            <a:fld id="{69BFD628-CFCA-BE4C-B40B-2C92A2B2220B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8921" y="274639"/>
            <a:ext cx="3374743" cy="0"/>
          </a:xfrm>
          <a:prstGeom prst="line">
            <a:avLst/>
          </a:prstGeom>
          <a:ln w="571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049184" y="799248"/>
            <a:ext cx="7755467" cy="5557101"/>
          </a:xfrm>
        </p:spPr>
        <p:txBody>
          <a:bodyPr/>
          <a:lstStyle>
            <a:lvl1pPr>
              <a:defRPr>
                <a:solidFill>
                  <a:srgbClr val="73747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58233" y="373833"/>
            <a:ext cx="3684888" cy="24765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737475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GB" dirty="0"/>
              <a:t>SECTION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49691" y="274638"/>
            <a:ext cx="7754959" cy="75217"/>
            <a:chOff x="3037269" y="274638"/>
            <a:chExt cx="5650088" cy="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3037269" y="274638"/>
              <a:ext cx="1412522" cy="0"/>
            </a:xfrm>
            <a:prstGeom prst="line">
              <a:avLst/>
            </a:prstGeom>
            <a:ln w="5715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449791" y="274638"/>
              <a:ext cx="1412522" cy="0"/>
            </a:xfrm>
            <a:prstGeom prst="line">
              <a:avLst/>
            </a:prstGeom>
            <a:ln w="5715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862313" y="274638"/>
              <a:ext cx="1412522" cy="0"/>
            </a:xfrm>
            <a:prstGeom prst="line">
              <a:avLst/>
            </a:prstGeom>
            <a:ln w="5715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274835" y="274638"/>
              <a:ext cx="1412522" cy="0"/>
            </a:xfrm>
            <a:prstGeom prst="line">
              <a:avLst/>
            </a:prstGeom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MMP_Logo_Stra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901" y="6397096"/>
            <a:ext cx="1440319" cy="3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4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uces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Slides-bottom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0504" y="-170549"/>
            <a:ext cx="12631560" cy="7164017"/>
          </a:xfrm>
          <a:prstGeom prst="rect">
            <a:avLst/>
          </a:prstGeom>
        </p:spPr>
      </p:pic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428977" y="61531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607905-D835-45FC-B5D5-EF6D54BC59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556979" y="6153144"/>
            <a:ext cx="2009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FB9F9-3898-0E4C-9C6C-5E28DFB145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84977" y="6153144"/>
            <a:ext cx="38608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Stouffer's_logo-10131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790" y="5987919"/>
            <a:ext cx="1474197" cy="6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ing_Slide_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83" b="3811"/>
          <a:stretch/>
        </p:blipFill>
        <p:spPr>
          <a:xfrm>
            <a:off x="-2" y="29984"/>
            <a:ext cx="12176939" cy="68317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269" y="-14153"/>
            <a:ext cx="12176937" cy="687592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69362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45918" y="3292582"/>
            <a:ext cx="6870023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3278052" y="3308036"/>
            <a:ext cx="6812656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04" y="-14153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86986"/>
            <a:ext cx="10363200" cy="1470025"/>
          </a:xfrm>
        </p:spPr>
        <p:txBody>
          <a:bodyPr anchor="b">
            <a:normAutofit/>
          </a:bodyPr>
          <a:lstStyle>
            <a:lvl1pPr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7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ing_Slide_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"/>
            <a:ext cx="12192001" cy="68426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" y="-14153"/>
            <a:ext cx="12176937" cy="687592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69362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45918" y="3292582"/>
            <a:ext cx="6870023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3278052" y="3308036"/>
            <a:ext cx="6812656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04" y="-14153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86986"/>
            <a:ext cx="10363200" cy="1470025"/>
          </a:xfrm>
        </p:spPr>
        <p:txBody>
          <a:bodyPr anchor="b">
            <a:normAutofit/>
          </a:bodyPr>
          <a:lstStyle>
            <a:lvl1pPr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ing_Slide_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69" b="9129"/>
          <a:stretch/>
        </p:blipFill>
        <p:spPr>
          <a:xfrm>
            <a:off x="17206" y="2"/>
            <a:ext cx="12159732" cy="684263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1" y="-14153"/>
            <a:ext cx="12176937" cy="687592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69362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45918" y="3292582"/>
            <a:ext cx="6870023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3278052" y="3308036"/>
            <a:ext cx="6812656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04" y="-14153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86986"/>
            <a:ext cx="10363200" cy="1470025"/>
          </a:xfrm>
        </p:spPr>
        <p:txBody>
          <a:bodyPr anchor="b">
            <a:normAutofit/>
          </a:bodyPr>
          <a:lstStyle>
            <a:lvl1pPr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7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ing_Slide_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06" y="1397"/>
            <a:ext cx="12159732" cy="68398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556" y="29983"/>
            <a:ext cx="12176937" cy="687592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69362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45918" y="3292582"/>
            <a:ext cx="6870023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3278052" y="3308036"/>
            <a:ext cx="6812656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04" y="-14153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86986"/>
            <a:ext cx="10363200" cy="1470025"/>
          </a:xfrm>
        </p:spPr>
        <p:txBody>
          <a:bodyPr anchor="b">
            <a:normAutofit/>
          </a:bodyPr>
          <a:lstStyle>
            <a:lvl1pPr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ing_Slide_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1"/>
            <a:ext cx="12191999" cy="68765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556" y="29983"/>
            <a:ext cx="12176937" cy="687592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69362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8645918" y="3292582"/>
            <a:ext cx="6870023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-3278052" y="3308036"/>
            <a:ext cx="6812656" cy="256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04" y="-14153"/>
            <a:ext cx="12192000" cy="1924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86986"/>
            <a:ext cx="10363200" cy="1470025"/>
          </a:xfrm>
        </p:spPr>
        <p:txBody>
          <a:bodyPr anchor="b">
            <a:normAutofit/>
          </a:bodyPr>
          <a:lstStyle>
            <a:lvl1pPr>
              <a:defRPr sz="7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Dividing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3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Divid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S096686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402" b="6327"/>
          <a:stretch/>
        </p:blipFill>
        <p:spPr>
          <a:xfrm>
            <a:off x="0" y="2"/>
            <a:ext cx="12192000" cy="6991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"/>
            <a:ext cx="12192000" cy="6991087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0653" y="223332"/>
            <a:ext cx="10645872" cy="1143000"/>
          </a:xfrm>
        </p:spPr>
        <p:txBody>
          <a:bodyPr anchor="b"/>
          <a:lstStyle>
            <a:lvl1pPr algn="l">
              <a:defRPr sz="5333" b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0654" y="1315339"/>
            <a:ext cx="10645113" cy="41620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2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copy</a:t>
            </a:r>
          </a:p>
          <a:p>
            <a:pPr lvl="0"/>
            <a:r>
              <a:rPr lang="en-GB" dirty="0"/>
              <a:t>Divider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_Divid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30" b="3108"/>
          <a:stretch/>
        </p:blipFill>
        <p:spPr>
          <a:xfrm>
            <a:off x="1" y="1"/>
            <a:ext cx="12192000" cy="6876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79027"/>
          </a:xfrm>
          <a:prstGeom prst="rect">
            <a:avLst/>
          </a:prstGeom>
          <a:solidFill>
            <a:schemeClr val="tx1">
              <a:lumMod val="50000"/>
              <a:lumOff val="50000"/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0653" y="223332"/>
            <a:ext cx="10645872" cy="1143000"/>
          </a:xfrm>
        </p:spPr>
        <p:txBody>
          <a:bodyPr anchor="b"/>
          <a:lstStyle>
            <a:lvl1pPr algn="l">
              <a:defRPr sz="5333" b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0654" y="1315339"/>
            <a:ext cx="10645113" cy="416208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42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Divider copy</a:t>
            </a:r>
          </a:p>
          <a:p>
            <a:pPr lvl="0"/>
            <a:r>
              <a:rPr lang="en-GB" dirty="0"/>
              <a:t>Divider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Muli"/>
                <a:cs typeface="Muli"/>
              </a:defRPr>
            </a:lvl1pPr>
          </a:lstStyle>
          <a:p>
            <a:fld id="{C4E79673-0DF3-4DD2-9507-0F439700EC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Muli"/>
                <a:cs typeface="Muli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Muli"/>
                <a:cs typeface="Muli"/>
              </a:defRPr>
            </a:lvl1pPr>
          </a:lstStyle>
          <a:p>
            <a:fld id="{57A67B34-7EEA-4F64-9016-5A561DFF36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98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Muli"/>
          <a:ea typeface="+mj-ea"/>
          <a:cs typeface="Muli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Muli"/>
          <a:ea typeface="+mn-ea"/>
          <a:cs typeface="Muli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Muli"/>
          <a:ea typeface="+mn-ea"/>
          <a:cs typeface="Muli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uli"/>
          <a:ea typeface="+mn-ea"/>
          <a:cs typeface="Muli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Muli"/>
          <a:ea typeface="+mn-ea"/>
          <a:cs typeface="Muli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Muli"/>
          <a:ea typeface="+mn-ea"/>
          <a:cs typeface="Muli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burris@us.nestle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nestleprofessional.turtl.co/story/dispensed-beverage-toolkit/page/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nestleprofessional.turtl.co/story/dispensed-beverage-toolkit/page/3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nestleprofessional.turtl.co/story/dispensed-beverage-toolkit/page/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0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Burris@Us.Nestle.com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381376" y="4147920"/>
            <a:ext cx="5886450" cy="6136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COVID-19 Beverage Update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August 2020</a:t>
            </a:r>
          </a:p>
        </p:txBody>
      </p:sp>
    </p:spTree>
    <p:extLst>
      <p:ext uri="{BB962C8B-B14F-4D97-AF65-F5344CB8AC3E}">
        <p14:creationId xmlns:p14="http://schemas.microsoft.com/office/powerpoint/2010/main" val="124565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2348" y="1255"/>
            <a:ext cx="7017452" cy="108017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571" y="1253174"/>
            <a:ext cx="110932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Due to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impacts of COVID-19 across the Foodservice industry, and the impact of State and Local Restrictions on Self-Serve operations, we have pulled together the following summary to assist your decision making during this difficult and dynamic time.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Our goal is to support your operations by: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Update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recommended c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leaning instructions for all dispensers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Preview solutions 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 the development pipeline that will enable touch-free dispensing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Provide options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for those machines that can not be self-serve at this time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If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you have any questions regarding your machines, or the solutions mentioned in this presentation, please reach out to your local Nestle repetitive or your Sodexo/Entegra National Account Representative, Mike Burris (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hlinkClick r:id="rId2"/>
              </a:rPr>
              <a:t>Michael.burris@us.nestle.com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Stay Safe!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2348" y="1255"/>
            <a:ext cx="7017452" cy="1080171"/>
          </a:xfrm>
        </p:spPr>
        <p:txBody>
          <a:bodyPr/>
          <a:lstStyle/>
          <a:p>
            <a:r>
              <a:rPr lang="en-US" dirty="0"/>
              <a:t>Table of Contents: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571" y="1205549"/>
            <a:ext cx="110932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marR="0" lvl="0" indent="-7429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Machine Care &amp; Cleaning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1257300" marR="0" lvl="0" indent="-7429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1257300" marR="0" lvl="0" indent="-7429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Touchless Technology Preview</a:t>
            </a:r>
          </a:p>
          <a:p>
            <a:pPr marL="1257300" marR="0" lvl="0" indent="-7429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baseline="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1257300" marR="0" lvl="0" indent="-7429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Served Solutions Ideas</a:t>
            </a:r>
          </a:p>
          <a:p>
            <a:pPr marL="2171700" lvl="1" indent="-5715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3200" baseline="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Hand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Mix Juices</a:t>
            </a:r>
          </a:p>
          <a:p>
            <a:pPr marL="2171700" lvl="1" indent="-5715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Coffee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Service Support</a:t>
            </a:r>
          </a:p>
          <a:p>
            <a:pPr marL="2171700" lvl="1" indent="-5715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3200" baseline="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Single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Serve Packets</a:t>
            </a:r>
          </a:p>
          <a:p>
            <a:pPr marL="3143250" lvl="2" indent="-5715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Nescafe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Stick Packs</a:t>
            </a:r>
          </a:p>
          <a:p>
            <a:pPr marL="3143250" lvl="2" indent="-571500" defTabSz="457200" fontAlgn="base">
              <a:spcBef>
                <a:spcPct val="0"/>
              </a:spcBef>
              <a:spcAft>
                <a:spcPct val="0"/>
              </a:spcAft>
              <a:buFont typeface="+mj-lt"/>
              <a:buAutoNum type="alphaUcPeriod"/>
            </a:pPr>
            <a:r>
              <a:rPr lang="en-US" sz="3200" baseline="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Nestle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Hot Cocoa (Seasonal Program)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23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429250" y="2266950"/>
            <a:ext cx="962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9498" y="807010"/>
            <a:ext cx="11862502" cy="833105"/>
          </a:xfrm>
        </p:spPr>
        <p:txBody>
          <a:bodyPr/>
          <a:lstStyle/>
          <a:p>
            <a:r>
              <a:rPr lang="en-US" dirty="0"/>
              <a:t>1. Cleaning &amp; Caring for your Machines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8" y="1608905"/>
            <a:ext cx="4803183" cy="26021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Elbow Connector 13"/>
          <p:cNvCxnSpPr/>
          <p:nvPr/>
        </p:nvCxnSpPr>
        <p:spPr>
          <a:xfrm rot="16200000" flipH="1">
            <a:off x="4912302" y="3202997"/>
            <a:ext cx="2395971" cy="561975"/>
          </a:xfrm>
          <a:prstGeom prst="bentConnector3">
            <a:avLst>
              <a:gd name="adj1" fmla="val 1028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15651" y="4253394"/>
            <a:ext cx="13211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Click Here</a:t>
            </a:r>
            <a:endParaRPr lang="en-US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384" y="6458006"/>
            <a:ext cx="10482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MASTER URL: https://nestleprofessional.turtl.co/story/dispensed-beverage-toolkit/page/1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146447" y="1608905"/>
            <a:ext cx="5731227" cy="1965751"/>
            <a:chOff x="6146448" y="1398387"/>
            <a:chExt cx="5731227" cy="196575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6448" y="1398387"/>
              <a:ext cx="3000661" cy="19657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5002" y="1757030"/>
              <a:ext cx="1662667" cy="127087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78585" y="1684016"/>
              <a:ext cx="1734911" cy="13944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146448" y="1398387"/>
              <a:ext cx="5731227" cy="19657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46447" y="4121188"/>
            <a:ext cx="5731227" cy="2131213"/>
            <a:chOff x="6146448" y="4102335"/>
            <a:chExt cx="5731227" cy="213121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6448" y="4159095"/>
              <a:ext cx="3000661" cy="207445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44601" y="4102335"/>
              <a:ext cx="1647299" cy="212098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6146448" y="4146129"/>
              <a:ext cx="5731227" cy="208741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8423405" y="1200218"/>
            <a:ext cx="13211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Click Here</a:t>
            </a:r>
            <a:endParaRPr lang="en-US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86510" y="3754128"/>
            <a:ext cx="132119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Click Here</a:t>
            </a:r>
            <a:endParaRPr lang="en-US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7518" y="4698943"/>
            <a:ext cx="4993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Includes:</a:t>
            </a:r>
          </a:p>
          <a:p>
            <a:pPr algn="ctr"/>
            <a:r>
              <a:rPr lang="en-US" dirty="0"/>
              <a:t>Start Up, Shut Down Instructions</a:t>
            </a:r>
          </a:p>
          <a:p>
            <a:pPr algn="ctr"/>
            <a:r>
              <a:rPr lang="en-US" dirty="0"/>
              <a:t>Cleaning/Flushing Procedures</a:t>
            </a:r>
          </a:p>
          <a:p>
            <a:pPr algn="ctr"/>
            <a:endParaRPr lang="en-US" sz="1200" dirty="0">
              <a:solidFill>
                <a:schemeClr val="tx2"/>
              </a:solidFill>
            </a:endParaRPr>
          </a:p>
          <a:p>
            <a:pPr algn="ctr"/>
            <a:endParaRPr lang="en-US" sz="1200" dirty="0">
              <a:solidFill>
                <a:schemeClr val="tx2"/>
              </a:solidFill>
            </a:endParaRP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[must be in presentation mode for links to work]</a:t>
            </a:r>
          </a:p>
        </p:txBody>
      </p:sp>
    </p:spTree>
    <p:extLst>
      <p:ext uri="{BB962C8B-B14F-4D97-AF65-F5344CB8AC3E}">
        <p14:creationId xmlns:p14="http://schemas.microsoft.com/office/powerpoint/2010/main" val="2471900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9498" y="304800"/>
            <a:ext cx="11862502" cy="833105"/>
          </a:xfrm>
        </p:spPr>
        <p:txBody>
          <a:bodyPr/>
          <a:lstStyle/>
          <a:p>
            <a:r>
              <a:rPr lang="en-US" dirty="0"/>
              <a:t>2. Touchless Technology Preview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1" y="3862107"/>
            <a:ext cx="2210740" cy="2846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021" y="1307817"/>
            <a:ext cx="1814219" cy="2554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1314" y="132357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Machine: </a:t>
            </a:r>
            <a:r>
              <a:rPr lang="en-US" dirty="0" err="1"/>
              <a:t>Krea</a:t>
            </a:r>
            <a:r>
              <a:rPr lang="en-US" dirty="0"/>
              <a:t> Bean to Cup</a:t>
            </a:r>
          </a:p>
          <a:p>
            <a:r>
              <a:rPr lang="en-US" b="1" dirty="0"/>
              <a:t>Capability: </a:t>
            </a:r>
            <a:r>
              <a:rPr lang="en-US" dirty="0"/>
              <a:t>QR enabled, Phone Ordering</a:t>
            </a:r>
          </a:p>
          <a:p>
            <a:r>
              <a:rPr lang="en-US" b="1" dirty="0"/>
              <a:t>Status: </a:t>
            </a:r>
            <a:r>
              <a:rPr lang="en-US" dirty="0"/>
              <a:t>In Test</a:t>
            </a:r>
          </a:p>
          <a:p>
            <a:r>
              <a:rPr lang="en-US" b="1" dirty="0"/>
              <a:t>Commercial Timing: </a:t>
            </a:r>
            <a:r>
              <a:rPr lang="en-US" dirty="0"/>
              <a:t>Q4,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1039" y="4187940"/>
            <a:ext cx="7972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Machine: </a:t>
            </a:r>
            <a:r>
              <a:rPr lang="en-US" dirty="0"/>
              <a:t>Express Juice Dispenser</a:t>
            </a:r>
          </a:p>
          <a:p>
            <a:r>
              <a:rPr lang="en-US" b="1" dirty="0"/>
              <a:t>Capability: </a:t>
            </a:r>
            <a:r>
              <a:rPr lang="en-US" dirty="0"/>
              <a:t>Motion Activated Dispensing Buttons (touch-free) </a:t>
            </a:r>
          </a:p>
          <a:p>
            <a:r>
              <a:rPr lang="en-US" b="1" dirty="0"/>
              <a:t>Status: </a:t>
            </a:r>
            <a:r>
              <a:rPr lang="en-US" dirty="0"/>
              <a:t>In Technical Development</a:t>
            </a:r>
          </a:p>
          <a:p>
            <a:r>
              <a:rPr lang="en-US" b="1" dirty="0"/>
              <a:t>Commercial Timing: </a:t>
            </a:r>
            <a:r>
              <a:rPr lang="en-US" dirty="0"/>
              <a:t>Late Q4, 2020 for new installs, 2021 for retrofits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436" y="2584962"/>
            <a:ext cx="3591789" cy="11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SERVED SOLUTION IDEAS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58233" y="582049"/>
            <a:ext cx="11862502" cy="833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09585" rtl="0" eaLnBrk="1" latinLnBrk="0" hangingPunct="1">
              <a:lnSpc>
                <a:spcPts val="4133"/>
              </a:lnSpc>
              <a:spcBef>
                <a:spcPct val="0"/>
              </a:spcBef>
              <a:buNone/>
              <a:defRPr sz="4267" b="0" kern="1200" spc="-93">
                <a:solidFill>
                  <a:srgbClr val="94082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3a. Hand Mix Juices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592" y="1563973"/>
            <a:ext cx="4926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Served Option to Temporarily Replace Dispensed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Cost/Oz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NFCS, No Artificial Flavors/Colors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Frozen or Ambient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Mixing Jugs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637"/>
              </p:ext>
            </p:extLst>
          </p:nvPr>
        </p:nvGraphicFramePr>
        <p:xfrm>
          <a:off x="1610143" y="4644342"/>
          <a:ext cx="1304507" cy="1100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showAsIcon="1" r:id="rId3" imgW="914400" imgH="771480" progId="Acrobat.Document.DC">
                  <p:embed/>
                </p:oleObj>
              </mc:Choice>
              <mc:Fallback>
                <p:oleObj name="Acrobat Document" showAsIcon="1" r:id="rId3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0143" y="4644342"/>
                        <a:ext cx="1304507" cy="1100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1294" y="5727644"/>
            <a:ext cx="418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Double-click for more information!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762" y="818158"/>
            <a:ext cx="5495924" cy="2409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321" y="3437658"/>
            <a:ext cx="5582806" cy="241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9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58233" y="602612"/>
            <a:ext cx="11862502" cy="833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09585" rtl="0" eaLnBrk="1" latinLnBrk="0" hangingPunct="1">
              <a:lnSpc>
                <a:spcPts val="4133"/>
              </a:lnSpc>
              <a:spcBef>
                <a:spcPct val="0"/>
              </a:spcBef>
              <a:buNone/>
              <a:defRPr sz="4267" b="0" kern="1200" spc="-93">
                <a:solidFill>
                  <a:srgbClr val="94082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dirty="0"/>
              <a:t>3b. Free Coffee Service Support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899" y="4818845"/>
            <a:ext cx="805474" cy="1131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840" y="1998207"/>
            <a:ext cx="2703526" cy="38557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970334" y="4190645"/>
            <a:ext cx="1068516" cy="487042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6124" y="5550594"/>
            <a:ext cx="294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 Gallon Urn</a:t>
            </a:r>
          </a:p>
          <a:p>
            <a:pPr algn="ctr"/>
            <a:r>
              <a:rPr lang="en-US" dirty="0"/>
              <a:t>4-6 </a:t>
            </a:r>
            <a:r>
              <a:rPr lang="en-US" dirty="0" err="1"/>
              <a:t>hr</a:t>
            </a:r>
            <a:r>
              <a:rPr lang="en-US" dirty="0"/>
              <a:t> temp retention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913825" y="3268633"/>
            <a:ext cx="1261744" cy="595835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99239" y="2852698"/>
            <a:ext cx="222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Sustainability Back Drop Boards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937495" y="4539059"/>
            <a:ext cx="1261744" cy="595835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99238" y="4308000"/>
            <a:ext cx="222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Branded Cups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614" y="1998207"/>
            <a:ext cx="1523122" cy="36404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222" y="2742825"/>
            <a:ext cx="1651046" cy="25468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40498" y="5548346"/>
            <a:ext cx="368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2.2L Air pots</a:t>
            </a:r>
          </a:p>
          <a:p>
            <a:pPr algn="ctr"/>
            <a:r>
              <a:rPr lang="en-US" dirty="0"/>
              <a:t>4-6 </a:t>
            </a:r>
            <a:r>
              <a:rPr lang="en-US" dirty="0" err="1"/>
              <a:t>hr</a:t>
            </a:r>
            <a:r>
              <a:rPr lang="en-US" dirty="0"/>
              <a:t> temp retention</a:t>
            </a:r>
          </a:p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25412" y="3927814"/>
            <a:ext cx="58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</a:t>
            </a: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359833" y="437735"/>
            <a:ext cx="3684888" cy="247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1600" b="0" kern="1200">
                <a:solidFill>
                  <a:srgbClr val="737475"/>
                </a:solidFill>
                <a:latin typeface="Muli"/>
                <a:ea typeface="+mn-ea"/>
                <a:cs typeface="Muli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733" kern="1200">
                <a:solidFill>
                  <a:schemeClr val="tx1"/>
                </a:solidFill>
                <a:latin typeface="Muli"/>
                <a:ea typeface="+mn-ea"/>
                <a:cs typeface="Muli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Muli"/>
                <a:ea typeface="+mn-ea"/>
                <a:cs typeface="Muli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Muli"/>
                <a:ea typeface="+mn-ea"/>
                <a:cs typeface="Muli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/>
                </a:solidFill>
                <a:latin typeface="Muli"/>
                <a:ea typeface="+mn-ea"/>
                <a:cs typeface="Muli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SERVED SOLUTION IDEAS </a:t>
            </a:r>
          </a:p>
        </p:txBody>
      </p:sp>
    </p:spTree>
    <p:extLst>
      <p:ext uri="{BB962C8B-B14F-4D97-AF65-F5344CB8AC3E}">
        <p14:creationId xmlns:p14="http://schemas.microsoft.com/office/powerpoint/2010/main" val="186218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258233" y="602612"/>
            <a:ext cx="11862502" cy="833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09585" rtl="0" eaLnBrk="1" latinLnBrk="0" hangingPunct="1">
              <a:lnSpc>
                <a:spcPts val="4133"/>
              </a:lnSpc>
              <a:spcBef>
                <a:spcPct val="0"/>
              </a:spcBef>
              <a:buNone/>
              <a:defRPr sz="4267" b="0" kern="1200" spc="-93">
                <a:solidFill>
                  <a:srgbClr val="94082F"/>
                </a:solidFill>
                <a:latin typeface="Muli"/>
                <a:ea typeface="+mj-ea"/>
                <a:cs typeface="Muli"/>
              </a:defRPr>
            </a:lvl1pPr>
          </a:lstStyle>
          <a:p>
            <a:r>
              <a:rPr lang="en-US" sz="4000" dirty="0"/>
              <a:t>3c. Single Serve Options – Self Serve, Single Touch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950" y="1952625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Coffee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91025" y="1952625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Portion Control Creamers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075" y="1952625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Cocoa</a:t>
            </a:r>
          </a:p>
        </p:txBody>
      </p:sp>
      <p:pic>
        <p:nvPicPr>
          <p:cNvPr id="2050" name="Picture 2" descr="NESCAFÉ Taster's Choice House Blend 1.5g stick 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7" y="1019164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nestleprofessional.us/sites/g/files/gfb131/f/media/nescafe-roast-meter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21" y="3032187"/>
            <a:ext cx="3114676" cy="10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luble decaf coffee packe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13" y="3991081"/>
            <a:ext cx="2090526" cy="20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SCAFÉ Taster's Choice House Blend Regular Single Serve 1.7g Stick Pack 80 count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5" y="3984056"/>
            <a:ext cx="2119090" cy="211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ages-na.ssl-images-amazon.com/images/I/81w2lbHi5eL._SL1371_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561530"/>
            <a:ext cx="2998174" cy="26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estle hot cocoa packe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75" y="2547248"/>
            <a:ext cx="2913526" cy="28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9651" y="5415519"/>
            <a:ext cx="483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Seasonal PROMO!</a:t>
            </a:r>
          </a:p>
          <a:p>
            <a:r>
              <a:rPr lang="en-US" dirty="0"/>
              <a:t>$5 off up to $1500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151906"/>
              </p:ext>
            </p:extLst>
          </p:nvPr>
        </p:nvGraphicFramePr>
        <p:xfrm>
          <a:off x="10842778" y="54053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showAsIcon="1" r:id="rId9" imgW="914400" imgH="771480" progId="AcroExch.Document.2017">
                  <p:embed/>
                </p:oleObj>
              </mc:Choice>
              <mc:Fallback>
                <p:oleObj name="Acrobat Document" showAsIcon="1" r:id="rId9" imgW="914400" imgH="7714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42778" y="54053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31015" y="412626"/>
            <a:ext cx="3684888" cy="247651"/>
          </a:xfrm>
        </p:spPr>
        <p:txBody>
          <a:bodyPr/>
          <a:lstStyle/>
          <a:p>
            <a:r>
              <a:rPr lang="en-US" dirty="0"/>
              <a:t>SERVED SOLUTION IDEAS </a:t>
            </a:r>
          </a:p>
        </p:txBody>
      </p:sp>
    </p:spTree>
    <p:extLst>
      <p:ext uri="{BB962C8B-B14F-4D97-AF65-F5344CB8AC3E}">
        <p14:creationId xmlns:p14="http://schemas.microsoft.com/office/powerpoint/2010/main" val="304913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43799"/>
            <a:ext cx="11093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For Questions / Interest Contact:</a:t>
            </a:r>
          </a:p>
          <a:p>
            <a:pPr marL="514350"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514350" marR="0" lvl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2"/>
              </a:rPr>
              <a:t>Michael.Burris@Us.Nestle.com</a:t>
            </a:r>
            <a:r>
              <a:rPr lang="en-US" sz="3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73091"/>
      </p:ext>
    </p:extLst>
  </p:cSld>
  <p:clrMapOvr>
    <a:masterClrMapping/>
  </p:clrMapOvr>
</p:sld>
</file>

<file path=ppt/theme/theme1.xml><?xml version="1.0" encoding="utf-8"?>
<a:theme xmlns:a="http://schemas.openxmlformats.org/drawingml/2006/main" name="NP Theme 16 9">
  <a:themeElements>
    <a:clrScheme name="Custom 11">
      <a:dk1>
        <a:sysClr val="windowText" lastClr="000000"/>
      </a:dk1>
      <a:lt1>
        <a:sysClr val="window" lastClr="FFFFFF"/>
      </a:lt1>
      <a:dk2>
        <a:srgbClr val="97233F"/>
      </a:dk2>
      <a:lt2>
        <a:srgbClr val="B96C85"/>
      </a:lt2>
      <a:accent1>
        <a:srgbClr val="FFCB4F"/>
      </a:accent1>
      <a:accent2>
        <a:srgbClr val="E98300"/>
      </a:accent2>
      <a:accent3>
        <a:srgbClr val="9A9B9C"/>
      </a:accent3>
      <a:accent4>
        <a:srgbClr val="97233F"/>
      </a:accent4>
      <a:accent5>
        <a:srgbClr val="4D5E1D"/>
      </a:accent5>
      <a:accent6>
        <a:srgbClr val="8FA74E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P Theme 16 9" id="{AAA4DA4C-07E4-4329-AA3E-365DE7770128}" vid="{032C2EAA-49A7-4A56-A67B-2C968A79E11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E9F5640AB1642A0D19AA5ECA14A62" ma:contentTypeVersion="12" ma:contentTypeDescription="Create a new document." ma:contentTypeScope="" ma:versionID="d03c436cfc82620a93d3979ca75cd688">
  <xsd:schema xmlns:xsd="http://www.w3.org/2001/XMLSchema" xmlns:xs="http://www.w3.org/2001/XMLSchema" xmlns:p="http://schemas.microsoft.com/office/2006/metadata/properties" xmlns:ns3="86e17153-9ed4-4e80-95a5-c315f7cf97e4" xmlns:ns4="c616ecd3-3ad7-4efa-a4c4-32eaba5df1e7" targetNamespace="http://schemas.microsoft.com/office/2006/metadata/properties" ma:root="true" ma:fieldsID="53a9a98a7b4a15dd372716d4b7b92dc7" ns3:_="" ns4:_="">
    <xsd:import namespace="86e17153-9ed4-4e80-95a5-c315f7cf97e4"/>
    <xsd:import namespace="c616ecd3-3ad7-4efa-a4c4-32eaba5df1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17153-9ed4-4e80-95a5-c315f7cf97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6ecd3-3ad7-4efa-a4c4-32eaba5df1e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6D529E-9E89-462F-909C-39BA2EDDEE7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616ecd3-3ad7-4efa-a4c4-32eaba5df1e7"/>
    <ds:schemaRef ds:uri="http://purl.org/dc/elements/1.1/"/>
    <ds:schemaRef ds:uri="http://schemas.microsoft.com/office/2006/metadata/properties"/>
    <ds:schemaRef ds:uri="86e17153-9ed4-4e80-95a5-c315f7cf97e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99E60F-AFFA-4984-B39A-B64DE74FA4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0CFCFE-280C-4A2D-BC2D-6279BC66EF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e17153-9ed4-4e80-95a5-c315f7cf97e4"/>
    <ds:schemaRef ds:uri="c616ecd3-3ad7-4efa-a4c4-32eaba5df1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400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Muli</vt:lpstr>
      <vt:lpstr>NP Theme 16 9</vt:lpstr>
      <vt:lpstr>Acrobat Document</vt:lpstr>
      <vt:lpstr>Adobe Acrobat Document</vt:lpstr>
      <vt:lpstr>COVID-19 Beverage Update</vt:lpstr>
      <vt:lpstr>Overview</vt:lpstr>
      <vt:lpstr>Table of Contents:</vt:lpstr>
      <vt:lpstr>1. Cleaning &amp; Caring for your Machines </vt:lpstr>
      <vt:lpstr>2. Touchless Technology Preview</vt:lpstr>
      <vt:lpstr>PowerPoint Presentation</vt:lpstr>
      <vt:lpstr>PowerPoint Presentation</vt:lpstr>
      <vt:lpstr>PowerPoint Presentation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Beverage Update</dc:title>
  <dc:creator>Burris,Michael,SOLON,NP Solon Marketing</dc:creator>
  <cp:lastModifiedBy>Gutierrez, Debra</cp:lastModifiedBy>
  <cp:revision>18</cp:revision>
  <dcterms:created xsi:type="dcterms:W3CDTF">2020-08-12T13:27:22Z</dcterms:created>
  <dcterms:modified xsi:type="dcterms:W3CDTF">2020-08-13T14:23:24Z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Michael.Burris@us.nestle.com</vt:lpwstr>
  </property>
  <property fmtid="{D5CDD505-2E9C-101B-9397-08002B2CF9AE}" pid="5" name="MSIP_Label_1ada0a2f-b917-4d51-b0d0-d418a10c8b23_SetDate">
    <vt:lpwstr>2020-08-12T14:53:25.7353579Z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8124166d-af57-4cea-a383-502b491732c8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  <property fmtid="{D5CDD505-2E9C-101B-9397-08002B2CF9AE}" pid="11" name="ContentTypeId">
    <vt:lpwstr>0x01010083CE9F5640AB1642A0D19AA5ECA14A62</vt:lpwstr>
  </property>
</Properties>
</file>